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" name="Shape 4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Shape 6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" name="Shape 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24" name="Shape 1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" name="Shape 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23" name="Shape 2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59" name="Shape 2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0" name="Shape 26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0" name="Shape 28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89" name="Shape 2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298" name="Shape 29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52" name="Shape 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07" name="Shape 3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25" name="Shape 3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26" name="Shape 32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34" name="Shape 33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43" name="Shape 3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44" name="Shape 34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52" name="Shape 3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53" name="Shape 35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61" name="Shape 3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0" name="Shape 3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79" name="Shape 3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0" name="Shape 3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88" name="Shape 3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61" name="Shape 6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97" name="Shape 3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06" name="Shape 4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07" name="Shape 4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15" name="Shape 4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24" name="Shape 4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5" name="Shape 42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33" name="Shape 4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34" name="Shape 434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42" name="Shape 44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3" name="Shape 44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51" name="Shape 4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52" name="Shape 452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60" name="Shape 4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61" name="Shape 46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469" name="Shape 4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70" name="Shape 47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70" name="Shape 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l">
              <a:spcBef>
                <a:spcPts val="0"/>
              </a:spcBef>
              <a:buSzPct val="2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layout with centered title and subtitle placeholder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429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indent="-171450" lvl="1" marL="7429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indent="-114300" lvl="2" marL="1143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indent="-114300" lvl="3" marL="1600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indent="-114300" lvl="4" marL="2057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indent="-114300" lvl="5" marL="2514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6pPr>
            <a:lvl7pPr indent="-114300" lvl="6" marL="3429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7pPr>
            <a:lvl8pPr indent="-114300" lvl="7" marL="4800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8pPr>
            <a:lvl9pPr indent="-114300" lvl="8" marL="6629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6" name="Shape 16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Shape 18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20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" name="Shape 40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No.01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Efficiency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solution is said to be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efficient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if it solves the problem within its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resource constraints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cost of a solution is the amount of resources that the solution consumes.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29" name="Shape 1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Efficiency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solution is said to be efficient if it solves the problem within its resource constraints.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cost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 solution is the amount of resources that the solution consumes.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38" name="Shape 1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Selecting a Data Structure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a data structure as follows: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Analyze the problem to determine the resource constraints a solution must meet.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Determine the basic operations that must be supported.  Quantify the resource constraints for each operation.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the data structure that best meets these requirements.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7" name="Shape 14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Selecting a Data Structure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a data structure as follows: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Analyze the problem to determine the resource constraints a solution must meet.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Determine the basic operations that must be supported.  Quantify the resource constraints for each operation.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the data structure that best meets these requirements.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Selecting a Data Structure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a data structure as follows: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Analyze the problem to determine the resource constraints a solution must meet.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Determine the basic operations that must be supported.  Quantify the resource constraints for each operation.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Select the data structure that best meets these requirements.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5" name="Shape 16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Questions to Ask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inserted into the data structure at the beginning, or are insertions interspersed with other operations?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data be deleted?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processed in some well-defined order, or is random access allowed?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74" name="Shape 17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Questions to Ask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inserted into the data structure at the beginning, or are insertions interspersed with other operations?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data be deleted?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processed in some well-defined order, or is random access allowed?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82" name="Shape 18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83" name="Shape 18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Questions to Ask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inserted into the data structure at the beginning, or are insertions interspersed with other operations?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data be deleted?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all data processed in some well-defined order, or is random access allowed?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91" name="Shape 19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92" name="Shape 19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 Philosophy</a:t>
            </a:r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data structure has costs and benefits.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Rarely is one data structure better than another in all situations.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data structure requires: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 for each data item it stores,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to perform each basic operation,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programming effort.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0" name="Shape 20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01" name="Shape 20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 Philosophy</a:t>
            </a:r>
          </a:p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data structure has costs and benefits.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Rarely is one data structure better than another in all situations.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data structure requires: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 for each data item it stores,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to perform each basic operation,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programming effort.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Prepares the students for (and is a prerequisite for) the more advanced material students will encounter in later courses.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Cover well-known data structures such as dynamic arrays, linked lists, stacks, queues, tree and graphs.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 data structures in C++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09" name="Shape 20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0" name="Shape 2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 Philosophy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data structure has costs and benefits.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Rarely is one data structure better than another in all situations.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data structure requires: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 for each data item it stores,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to perform each basic operation,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programming effort.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18" name="Shape 21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19" name="Shape 2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Goals of this Course</a:t>
            </a:r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384175" y="1371600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Reinforce the concept that costs and benefits exist for every data structure.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 the commonly used data structures.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form a programmer's basic data structure “toolkit.”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Understand how to measure the cost of a data structure or program.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techniques also allow you to judge the merits of new data structures that you or others might invent.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27" name="Shape 22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28" name="Shape 22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Goals of this Course</a:t>
            </a:r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384175" y="1371600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Reinforce the concept that costs and benefits exist for every data structure.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 the commonly used data structures.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form a programmer's basic data structure “toolkit”.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Understand how to measure the cost of a data structure or program.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techniques also allow you to judge the merits of new data structures that you or others might invent.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36" name="Shape 23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37" name="Shape 23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Goals of this Course</a:t>
            </a:r>
          </a:p>
        </p:txBody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384175" y="1371600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Reinforce the concept that costs and benefits exist for every data structure.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 the commonly used data structures.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form a programmer's basic data structure “toolkit”.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Understand how to measure the cost of a data structure or program.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techniques also allow you to judge the merits of new data structures that you or others might invent.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45" name="Shape 24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46" name="Shape 24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Arrays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Elementary data structure that exists as built-in in most programming languages.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main( int argc, char** argv 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{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x[6];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j;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for(j=0; j &lt; 6; j++)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x[j] = 2*j;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}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54" name="Shape 25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55" name="Shape 25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Arrays</a:t>
            </a: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declaration:  int x[6];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array is collection of cells of the same type.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collection has the name ‘x’.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cells are numbered with consecutive integers.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access a cell, use the array name and an index: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x[0], x[1], x[2], x[3], x[4], x[5]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63" name="Shape 26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4" name="Shape 26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Layout</a:t>
            </a:r>
          </a:p>
        </p:txBody>
      </p:sp>
      <p:sp>
        <p:nvSpPr>
          <p:cNvPr id="265" name="Shape 265"/>
          <p:cNvSpPr/>
          <p:nvPr/>
        </p:nvSpPr>
        <p:spPr>
          <a:xfrm>
            <a:off x="5105400" y="1524000"/>
            <a:ext cx="1981200" cy="3733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66" name="Shape 266"/>
          <p:cNvCxnSpPr/>
          <p:nvPr/>
        </p:nvCxnSpPr>
        <p:spPr>
          <a:xfrm>
            <a:off x="5105400" y="3352800"/>
            <a:ext cx="19812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67" name="Shape 267"/>
          <p:cNvCxnSpPr/>
          <p:nvPr/>
        </p:nvCxnSpPr>
        <p:spPr>
          <a:xfrm>
            <a:off x="5105400" y="2133600"/>
            <a:ext cx="19812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68" name="Shape 268"/>
          <p:cNvCxnSpPr/>
          <p:nvPr/>
        </p:nvCxnSpPr>
        <p:spPr>
          <a:xfrm>
            <a:off x="5105400" y="2743200"/>
            <a:ext cx="19812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69" name="Shape 269"/>
          <p:cNvCxnSpPr/>
          <p:nvPr/>
        </p:nvCxnSpPr>
        <p:spPr>
          <a:xfrm>
            <a:off x="5105400" y="4648200"/>
            <a:ext cx="19812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270" name="Shape 270"/>
          <p:cNvCxnSpPr/>
          <p:nvPr/>
        </p:nvCxnSpPr>
        <p:spPr>
          <a:xfrm>
            <a:off x="5105400" y="4038600"/>
            <a:ext cx="19812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271" name="Shape 271"/>
          <p:cNvSpPr txBox="1"/>
          <p:nvPr/>
        </p:nvSpPr>
        <p:spPr>
          <a:xfrm>
            <a:off x="7239000" y="22098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x[1]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7239000" y="28194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x[2]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7239000" y="35052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x[3]</a:t>
            </a:r>
          </a:p>
        </p:txBody>
      </p:sp>
      <p:sp>
        <p:nvSpPr>
          <p:cNvPr id="274" name="Shape 274"/>
          <p:cNvSpPr txBox="1"/>
          <p:nvPr/>
        </p:nvSpPr>
        <p:spPr>
          <a:xfrm>
            <a:off x="7239000" y="41148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x[4]</a:t>
            </a:r>
          </a:p>
        </p:txBody>
      </p:sp>
      <p:sp>
        <p:nvSpPr>
          <p:cNvPr id="275" name="Shape 275"/>
          <p:cNvSpPr txBox="1"/>
          <p:nvPr/>
        </p:nvSpPr>
        <p:spPr>
          <a:xfrm>
            <a:off x="7239000" y="48006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x[5]</a:t>
            </a:r>
          </a:p>
        </p:txBody>
      </p:sp>
      <p:sp>
        <p:nvSpPr>
          <p:cNvPr id="276" name="Shape 276"/>
          <p:cNvSpPr txBox="1"/>
          <p:nvPr/>
        </p:nvSpPr>
        <p:spPr>
          <a:xfrm>
            <a:off x="7239000" y="1600200"/>
            <a:ext cx="5904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x[0]</a:t>
            </a:r>
          </a:p>
        </p:txBody>
      </p:sp>
      <p:sp>
        <p:nvSpPr>
          <p:cNvPr id="277" name="Shape 277"/>
          <p:cNvSpPr txBox="1"/>
          <p:nvPr/>
        </p:nvSpPr>
        <p:spPr>
          <a:xfrm>
            <a:off x="838200" y="1905000"/>
            <a:ext cx="3581400" cy="28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cells are contiguous in computer memory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memory can be thought of as an array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84" name="Shape 28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85" name="Shape 28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Array Name?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455612" y="1598612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‘x’ is an array name but there is no variable x. ‘x’ is not an </a:t>
            </a:r>
            <a:r>
              <a:rPr b="0" i="1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lvalue</a:t>
            </a: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if we have the code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int a, b;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can write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b = 2;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b;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5;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cannot write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2 = a;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293" name="Shape 29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94" name="Shape 29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Array Name?</a:t>
            </a:r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455612" y="1598612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‘x’ is an array name but there is no variable x. ‘x’ is not an </a:t>
            </a:r>
            <a:r>
              <a:rPr b="0" i="1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lvalue</a:t>
            </a: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if we have the code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int a, b;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can write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b = 2;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b;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5;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cannot write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2 = a;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0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02" name="Shape 30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03" name="Shape 30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Array Name?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455612" y="1598612"/>
            <a:ext cx="8226300" cy="49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‘x’ is an array name but there is no variable x. ‘x’ is not an </a:t>
            </a:r>
            <a:r>
              <a:rPr b="0" i="1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lvalue</a:t>
            </a: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if we have the code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int a, b;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can write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b = 2;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b;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a = 5;</a:t>
            </a:r>
            <a:br>
              <a:rPr b="0" i="0" lang="en-US" sz="20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cannot write</a:t>
            </a: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2 = a;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Prepares the students for (and is a prerequisite for) the more advanced material students will encounter in later courses.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Cover well-known data structures such as dynamic arrays, linked lists, stacks, queues, tree and graphs.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 data structures in C++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12" name="Shape 3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Name</a:t>
            </a:r>
          </a:p>
        </p:txBody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‘x’ is not an lvalue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x[6];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n;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x[0] = 5;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x[1] = 2;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 = 3;			// not allowed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 = a + b;		// not allowed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 = &amp;n;		// not allowed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21" name="Shape 3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Array Name</a:t>
            </a:r>
          </a:p>
        </p:txBody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‘x’ is not an lvalue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x[6];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int n;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x[0] = 5;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x[1] = 2;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 = 3;			// not allowed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 = a + b;		// not allowed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x = &amp;n;		// not allowed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29" name="Shape 32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30" name="Shape 3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would like to use an array data structure but you do not know the size of the array at compile time.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find out when the program executes that you need an integer array of size n=20.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Allocate an array using the new operator: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int* y = new int[20];  // or int* y = new int[n]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y[0] = 10;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y[1] = 15;		// use is the same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38" name="Shape 33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39" name="Shape 3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would like to use an array data structure but you do not know the size of the array at compile time.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find out when the program executes that you need an integer array of size n=20.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Allocate an array using the new operator: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int* y = new int[20];  // or int* y = new int[n]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y[0] = 10;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y[1] = 15;		// use is the same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47" name="Shape 34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48" name="Shape 34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49" name="Shape 349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would like to use an array data structure but you do not know the size of the array at compile time.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find out when the program executes that you need an integer array of size n=20.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Allocate an array using the new operator: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int* y = new int[20];  // or int* y = new int[n]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y[0] = 10;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y[1] = 15;		// use is the same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56" name="Shape 35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57" name="Shape 35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‘y’ is a lvalue; it is a pointer that holds the address of 20 consecutive cells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can be assigned a value. The new operator returns as address that is stored in 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write: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&amp;x[0];	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x;		// x can appear on the right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y gets the address of the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first cell of the x array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65" name="Shape 3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66" name="Shape 3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‘y’ is a lvalue; it is a pointer that holds the address of 20 consecutive cells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can be assigned a value. The new operator returns as address that is stored in 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write: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&amp;x[0];	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x;		// x can appear on the right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y gets the address of the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first cell of the x array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74" name="Shape 3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75" name="Shape 3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‘y’ is a lvalue; it is a pointer that holds the address of 20 consecutive cells in memory.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can be assigned a value. The new operator returns as address that is stored in y.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write: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&amp;x[0];	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y = x;		// x can appear on the right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y gets the address of the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// first cell of the x array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83" name="Shape 38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84" name="Shape 38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Dynamic Arrays</a:t>
            </a:r>
          </a:p>
        </p:txBody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must free the memory we got using the new operator once we are done with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array.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delete[ ] y;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not do this to the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array because we did not use new to create it.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392" name="Shape 39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93" name="Shape 39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LIST Data Structure</a:t>
            </a:r>
          </a:p>
        </p:txBody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List is among the most generic of data structures.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Real life: 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shopping list, </a:t>
            </a: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groceries list, </a:t>
            </a: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of people to invite to dinner</a:t>
            </a: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lphaL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of presents to get</a:t>
            </a: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2" marL="11430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Prepares the students for (and is a prerequisite for) the more advanced material students will encounter in later courses.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Cover well-known data structures such as dynamic arrays, linked lists, stacks, queues, tree and graphs. 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 data structures in C++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01" name="Shape 40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2" name="Shape 40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Lists</a:t>
            </a:r>
          </a:p>
        </p:txBody>
      </p:sp>
      <p:sp>
        <p:nvSpPr>
          <p:cNvPr id="403" name="Shape 40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list is collection of items that are all of the same type (grocery items, integers, names)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items, or elements of the list, are stored in some particular order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possible to insert new elements into various positions in the list and remove any element of the list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10" name="Shape 4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11" name="Shape 4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Lists</a:t>
            </a:r>
          </a:p>
        </p:txBody>
      </p:sp>
      <p:sp>
        <p:nvSpPr>
          <p:cNvPr id="412" name="Shape 41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list is collection of items that are all of the same type (grocery items, integers, names)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items, or elements of the list, are stored in some particular order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possible to insert new elements into various positions in the list and remove any element of the list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rgbClr val="96969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19" name="Shape 4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20" name="Shape 4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Lists</a:t>
            </a:r>
          </a:p>
        </p:txBody>
      </p:sp>
      <p:sp>
        <p:nvSpPr>
          <p:cNvPr id="421" name="Shape 421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list is collection of items that are all of the same type (grocery items, integers, names)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items, or elements of the list, are stored in some particular order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possible to insert new elements into various positions in the list and remove any element of the list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28" name="Shape 42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29" name="Shape 4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Lists</a:t>
            </a:r>
          </a:p>
        </p:txBody>
      </p:sp>
      <p:sp>
        <p:nvSpPr>
          <p:cNvPr id="430" name="Shape 430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is a set of elements in a linear order. 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data values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be arranged in a list: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list,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is the first element, a</a:t>
            </a:r>
            <a:r>
              <a:rPr b="0" baseline="-2500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the second element, and so on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order is important here; this is not just a random collection of elements, it is an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ordered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collection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37" name="Shape 43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38" name="Shape 4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Lists</a:t>
            </a:r>
          </a:p>
        </p:txBody>
      </p:sp>
      <p:sp>
        <p:nvSpPr>
          <p:cNvPr id="439" name="Shape 439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is a set of elements in a linear order. 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example, data values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can be arranged in a list: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list,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is the first element, a</a:t>
            </a:r>
            <a:r>
              <a:rPr b="0" baseline="-2500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the second element, and so on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order is important here; this is not just a random collection of elements, it is an </a:t>
            </a:r>
            <a:r>
              <a:rPr b="0" i="1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ordered</a:t>
            </a: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collection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46" name="Shape 44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47" name="Shape 44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Operations</a:t>
            </a:r>
          </a:p>
        </p:txBody>
      </p:sp>
      <p:sp>
        <p:nvSpPr>
          <p:cNvPr id="448" name="Shape 448"/>
          <p:cNvSpPr txBox="1"/>
          <p:nvPr>
            <p:ph idx="1" type="body"/>
          </p:nvPr>
        </p:nvSpPr>
        <p:spPr>
          <a:xfrm>
            <a:off x="455612" y="1598612"/>
            <a:ext cx="8226300" cy="48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Useful operations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createList(): create a new list (presumably empty)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copy(): set one list to be a copy of another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clear(); clear a list (remove all elments)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insert(X, ?): Insert element X at a particular position 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    in the list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remove(?): Remove element at some position in 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     the list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get(?): Get element at a given position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update(X, ?): replace the element at a given position 		       with X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find(X): determine if the element X is in the list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length(): return the length of the list.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55" name="Shape 45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56" name="Shape 45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Operations</a:t>
            </a:r>
          </a:p>
        </p:txBody>
      </p:sp>
      <p:sp>
        <p:nvSpPr>
          <p:cNvPr id="457" name="Shape 457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to decide what is meant by “particular position”; we have used “?” for this.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two possibilities: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the actual index of element: insert after element 3, get element number 6. This approach is taken by arrays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a “current” marker or pointer to refer to a particular position in the list.</a:t>
            </a:r>
            <a:b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64" name="Shape 46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65" name="Shape 46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Operations</a:t>
            </a:r>
          </a:p>
        </p:txBody>
      </p:sp>
      <p:sp>
        <p:nvSpPr>
          <p:cNvPr id="466" name="Shape 466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to decide what is meant by “particular position”; we have used “?” for this.</a:t>
            </a:r>
            <a:br>
              <a:rPr b="0" i="0" lang="en-US" sz="28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two possibilities: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the actual index of element: insert after element 3, get element number 6. This approach is taken by arrays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a “current” marker or pointer to refer to a particular position in the list.</a:t>
            </a:r>
            <a:b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473" name="Shape 47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74" name="Shape 47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 Operations</a:t>
            </a:r>
          </a:p>
        </p:txBody>
      </p:sp>
      <p:sp>
        <p:nvSpPr>
          <p:cNvPr id="475" name="Shape 475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use the “current” marker, the following four methods would be useful: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start()</a:t>
            </a: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moves to “current” pointer to the very first 	 element.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tail()</a:t>
            </a: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moves to “current” pointer to the very last 	element.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next</a:t>
            </a: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(): move the current position forward one 	element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</a:t>
            </a:r>
            <a:r>
              <a:rPr b="0" i="0" lang="en-US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(): move the current position backward one 	element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75" name="Shape 7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for Data Structures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 organize data ⇒ more efficient programs.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powerful computers ⇒ more complex applications.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complex applications demand more calculations.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for Data Structures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 organize data ⇒ more efficient programs.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powerful computers ⇒ more complex applications.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complex applications demand more calculations.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93" name="Shape 9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for Data Structures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 organize data ⇒ more efficient programs.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powerful computers ⇒ more complex applications.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complex applications demand more calculations.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Organizing Data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Any organization for a collection of records that can be searched, processed in any order, or modified.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choice of data structure and algorithm can make the difference between a program running in a few seconds or many days.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B1F61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</a:p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11" name="Shape 1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Organizing Data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5612" y="1598612"/>
            <a:ext cx="8226300" cy="4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rgbClr val="96969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Any organization for a collection of records that can be searched, processed in any order, or modified.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choice of data structure and algorithm can make the difference between a program running in a few seconds or many days.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